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78" r:id="rId3"/>
    <p:sldId id="279" r:id="rId4"/>
    <p:sldId id="274" r:id="rId5"/>
    <p:sldId id="258" r:id="rId6"/>
    <p:sldId id="259" r:id="rId7"/>
    <p:sldId id="275" r:id="rId8"/>
    <p:sldId id="281" r:id="rId9"/>
    <p:sldId id="276" r:id="rId10"/>
    <p:sldId id="277" r:id="rId11"/>
    <p:sldId id="280" r:id="rId12"/>
    <p:sldId id="270" r:id="rId13"/>
    <p:sldId id="282" r:id="rId14"/>
    <p:sldId id="260" r:id="rId15"/>
    <p:sldId id="283" r:id="rId16"/>
    <p:sldId id="284" r:id="rId17"/>
    <p:sldId id="285" r:id="rId18"/>
    <p:sldId id="286" r:id="rId19"/>
    <p:sldId id="287" r:id="rId20"/>
    <p:sldId id="288" r:id="rId21"/>
    <p:sldId id="263" r:id="rId22"/>
    <p:sldId id="289" r:id="rId23"/>
    <p:sldId id="261" r:id="rId24"/>
    <p:sldId id="273" r:id="rId25"/>
    <p:sldId id="266" r:id="rId26"/>
    <p:sldId id="262" r:id="rId27"/>
    <p:sldId id="267" r:id="rId28"/>
    <p:sldId id="265" r:id="rId29"/>
    <p:sldId id="271" r:id="rId30"/>
    <p:sldId id="272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218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011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70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84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58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747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51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59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89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76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675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69ABD8-CC08-634C-8959-69E2F102606D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29C59-8948-1A4D-840C-AB343535A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208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xkcd.com/674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gilemanifesto.org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crumguides.org/scrum-guide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crumguides.org/scrum-guide.html%23events-sprint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scottberkun.com/2014/famous-programmer-leaves-google-because-of-remote-work-ban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blog.aelogica.com/project-management/organizing-agility-success-part-2-advanced-tracker-techniques/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en.wikipedia.org/wiki/Burn_down_char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en.wikipedia.org/wiki/Scrum_(software_development)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en.wikipedia.org/wiki/Waterfall_mode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7-themes.com/6995471-bay-bridge-sunset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qYodWEKCuG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en.wikipedia.org/wiki/Waterfall_mode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scrum-institute.org/What_Makes_Waterfall_Fail_in_Many_Ways.ph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marL="0" indent="0" algn="ctr">
              <a:buNone/>
            </a:pPr>
            <a:r>
              <a:rPr lang="en-US" dirty="0"/>
              <a:t>How do you do it?</a:t>
            </a:r>
          </a:p>
          <a:p>
            <a:pPr algn="ctr"/>
            <a:endParaRPr lang="en-US" dirty="0"/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473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for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And what about all the documents and architecture?</a:t>
            </a:r>
          </a:p>
          <a:p>
            <a:r>
              <a:rPr lang="en-US" dirty="0"/>
              <a:t>Waterfall can work well when the customer very clearly communicates their needs</a:t>
            </a:r>
          </a:p>
          <a:p>
            <a:pPr lvl="1"/>
            <a:r>
              <a:rPr lang="en-US" dirty="0"/>
              <a:t>Specs might be captured in a small number of short meetings</a:t>
            </a:r>
          </a:p>
          <a:p>
            <a:pPr lvl="2"/>
            <a:r>
              <a:rPr lang="en-US" dirty="0"/>
              <a:t>Customers are busy too</a:t>
            </a:r>
          </a:p>
          <a:p>
            <a:pPr lvl="1"/>
            <a:r>
              <a:rPr lang="en-US" dirty="0"/>
              <a:t>What if the </a:t>
            </a:r>
            <a:r>
              <a:rPr lang="en-US" dirty="0" err="1"/>
              <a:t>dev</a:t>
            </a:r>
            <a:r>
              <a:rPr lang="en-US" dirty="0"/>
              <a:t> team isn’t part of these meetings?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49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Is there a better way?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213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Aligned with how we actually make software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Think about the project for a bit</a:t>
            </a:r>
          </a:p>
          <a:p>
            <a:r>
              <a:rPr lang="en-US" dirty="0"/>
              <a:t>Write code</a:t>
            </a:r>
          </a:p>
          <a:p>
            <a:r>
              <a:rPr lang="en-US" dirty="0"/>
              <a:t>Adjust as needed</a:t>
            </a:r>
          </a:p>
        </p:txBody>
      </p:sp>
    </p:spTree>
    <p:extLst>
      <p:ext uri="{BB962C8B-B14F-4D97-AF65-F5344CB8AC3E}">
        <p14:creationId xmlns:p14="http://schemas.microsoft.com/office/powerpoint/2010/main" val="1667286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agile – “doing what come naturally”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always the best idea, but let’s give it a try</a:t>
            </a:r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800" y="3121501"/>
            <a:ext cx="8255000" cy="271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06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hlinkClick r:id="rId2"/>
              </a:rPr>
              <a:t>Manifesto for Agile Software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18673"/>
            <a:ext cx="8229600" cy="452596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/>
              <a:t>We are uncovering better ways of developing</a:t>
            </a:r>
            <a:br>
              <a:rPr lang="en-US" dirty="0"/>
            </a:br>
            <a:r>
              <a:rPr lang="en-US" dirty="0"/>
              <a:t>software by doing it and helping others do it.</a:t>
            </a:r>
            <a:br>
              <a:rPr lang="en-US" dirty="0"/>
            </a:br>
            <a:r>
              <a:rPr lang="en-US" dirty="0"/>
              <a:t>Through this work we have come to value: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b="1" dirty="0"/>
              <a:t>Individuals and interactions </a:t>
            </a:r>
            <a:r>
              <a:rPr lang="en-US" dirty="0"/>
              <a:t>over processes and tools</a:t>
            </a:r>
            <a:br>
              <a:rPr lang="en-US" dirty="0"/>
            </a:br>
            <a:r>
              <a:rPr lang="en-US" b="1" dirty="0"/>
              <a:t>Working software </a:t>
            </a:r>
            <a:r>
              <a:rPr lang="en-US" dirty="0"/>
              <a:t>over comprehensive documentation</a:t>
            </a:r>
            <a:br>
              <a:rPr lang="en-US" dirty="0"/>
            </a:br>
            <a:r>
              <a:rPr lang="en-US" b="1" dirty="0"/>
              <a:t>Customer collaboration </a:t>
            </a:r>
            <a:r>
              <a:rPr lang="en-US" dirty="0"/>
              <a:t>over contract negotiation</a:t>
            </a:r>
            <a:br>
              <a:rPr lang="en-US" dirty="0"/>
            </a:br>
            <a:r>
              <a:rPr lang="en-US" b="1" dirty="0"/>
              <a:t>Responding to change </a:t>
            </a:r>
            <a:r>
              <a:rPr lang="en-US" dirty="0"/>
              <a:t>over following a plan</a:t>
            </a:r>
            <a:br>
              <a:rPr lang="en-US" dirty="0"/>
            </a:br>
            <a:endParaRPr lang="en-US" dirty="0"/>
          </a:p>
          <a:p>
            <a:pPr marL="0" indent="0" algn="ctr">
              <a:buNone/>
            </a:pPr>
            <a:r>
              <a:rPr lang="en-US" dirty="0"/>
              <a:t>That is, while there is value in the items on</a:t>
            </a:r>
            <a:br>
              <a:rPr lang="en-US" dirty="0"/>
            </a:br>
            <a:r>
              <a:rPr lang="en-US" dirty="0"/>
              <a:t>the right, we value the items on the left more.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991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Principles behind the Agile Manifesto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We follow these principles: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Deliver valuable software early and often</a:t>
            </a:r>
          </a:p>
          <a:p>
            <a:r>
              <a:rPr lang="en-US" dirty="0"/>
              <a:t>Welcome changing requirements</a:t>
            </a:r>
          </a:p>
          <a:p>
            <a:pPr lvl="1"/>
            <a:r>
              <a:rPr lang="en-US" dirty="0"/>
              <a:t>Even late in the development process</a:t>
            </a:r>
          </a:p>
          <a:p>
            <a:r>
              <a:rPr lang="en-US" dirty="0"/>
              <a:t>Business people and developers must work </a:t>
            </a:r>
            <a:br>
              <a:rPr lang="en-US" dirty="0"/>
            </a:br>
            <a:r>
              <a:rPr lang="en-US" dirty="0"/>
              <a:t>together daily throughout the project.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735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Principles behind the Agile Manifesto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i="1" dirty="0"/>
              <a:t>We follow these principles: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Build projects around motivated individuals</a:t>
            </a:r>
          </a:p>
          <a:p>
            <a:pPr lvl="1"/>
            <a:r>
              <a:rPr lang="en-US" dirty="0"/>
              <a:t>Give them the environment and support they need</a:t>
            </a:r>
          </a:p>
          <a:p>
            <a:pPr lvl="1"/>
            <a:r>
              <a:rPr lang="en-US" dirty="0"/>
              <a:t>Trust them to get the job done. </a:t>
            </a:r>
          </a:p>
          <a:p>
            <a:r>
              <a:rPr lang="en-US" dirty="0"/>
              <a:t>Communicate face-to-face</a:t>
            </a:r>
          </a:p>
        </p:txBody>
      </p:sp>
    </p:spTree>
    <p:extLst>
      <p:ext uri="{BB962C8B-B14F-4D97-AF65-F5344CB8AC3E}">
        <p14:creationId xmlns:p14="http://schemas.microsoft.com/office/powerpoint/2010/main" val="117808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Principles behind the Agile Manifesto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i="1" dirty="0"/>
              <a:t>We follow these principles: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Working software is the primary measure of progress. </a:t>
            </a:r>
          </a:p>
          <a:p>
            <a:r>
              <a:rPr lang="en-US" dirty="0"/>
              <a:t>Agile processes promote sustainable development. </a:t>
            </a:r>
          </a:p>
          <a:p>
            <a:pPr lvl="1"/>
            <a:r>
              <a:rPr lang="en-US" dirty="0"/>
              <a:t>The sponsors, developers, and users should be able to maintain a constant pace indefinitely.</a:t>
            </a:r>
          </a:p>
          <a:p>
            <a:pPr lvl="1"/>
            <a:r>
              <a:rPr lang="en-US" dirty="0"/>
              <a:t>No overtime at crunch time</a:t>
            </a:r>
          </a:p>
          <a:p>
            <a:r>
              <a:rPr lang="en-US" dirty="0"/>
              <a:t>Continuous attention to technical excellence </a:t>
            </a:r>
            <a:br>
              <a:rPr lang="en-US" dirty="0"/>
            </a:br>
            <a:r>
              <a:rPr lang="en-US" dirty="0"/>
              <a:t>and good design enhances agility.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157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Principles behind the Agile Manifesto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i="1" dirty="0"/>
              <a:t>We follow these principles: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Simplicity--the art of maximizing the amount </a:t>
            </a:r>
            <a:br>
              <a:rPr lang="en-US" dirty="0"/>
            </a:br>
            <a:r>
              <a:rPr lang="en-US" dirty="0"/>
              <a:t>of work not done--is essential. </a:t>
            </a:r>
          </a:p>
          <a:p>
            <a:r>
              <a:rPr lang="en-US" dirty="0"/>
              <a:t>The best architectures, requirements, and designs emerge from self-organizing teams. </a:t>
            </a:r>
          </a:p>
          <a:p>
            <a:r>
              <a:rPr lang="en-US" dirty="0"/>
              <a:t>At regular intervals, the team reflects on how to become more effective, then tunes and adjusts its behavior accordingly.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85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dirty="0"/>
              <a:t>It should be clear that this course was designed with agile in mind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1800" dirty="0"/>
              <a:t>Or did I just do what came naturally?</a:t>
            </a:r>
          </a:p>
        </p:txBody>
      </p:sp>
    </p:spTree>
    <p:extLst>
      <p:ext uri="{BB962C8B-B14F-4D97-AF65-F5344CB8AC3E}">
        <p14:creationId xmlns:p14="http://schemas.microsoft.com/office/powerpoint/2010/main" val="353617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are anything like every programmer</a:t>
            </a:r>
          </a:p>
          <a:p>
            <a:pPr lvl="1"/>
            <a:r>
              <a:rPr lang="en-US" dirty="0"/>
              <a:t>Think about the project for a bit</a:t>
            </a:r>
          </a:p>
          <a:p>
            <a:pPr lvl="1"/>
            <a:r>
              <a:rPr lang="en-US" dirty="0"/>
              <a:t>Start writing code</a:t>
            </a:r>
          </a:p>
          <a:p>
            <a:pPr lvl="1"/>
            <a:r>
              <a:rPr lang="en-US" dirty="0"/>
              <a:t>Adjust as needed</a:t>
            </a:r>
          </a:p>
        </p:txBody>
      </p:sp>
    </p:spTree>
    <p:extLst>
      <p:ext uri="{BB962C8B-B14F-4D97-AF65-F5344CB8AC3E}">
        <p14:creationId xmlns:p14="http://schemas.microsoft.com/office/powerpoint/2010/main" val="28605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agile and </a:t>
            </a:r>
            <a:r>
              <a:rPr lang="en-US" dirty="0">
                <a:hlinkClick r:id="rId2"/>
              </a:rPr>
              <a:t>scrum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agile</a:t>
            </a:r>
          </a:p>
          <a:p>
            <a:pPr lvl="1"/>
            <a:r>
              <a:rPr lang="en-US" dirty="0"/>
              <a:t>Abstract</a:t>
            </a:r>
          </a:p>
          <a:p>
            <a:r>
              <a:rPr lang="en-US" dirty="0"/>
              <a:t>scrum</a:t>
            </a:r>
          </a:p>
          <a:p>
            <a:pPr lvl="1"/>
            <a:r>
              <a:rPr lang="en-US" dirty="0"/>
              <a:t>Concrete implementation of agile</a:t>
            </a:r>
          </a:p>
        </p:txBody>
      </p:sp>
    </p:spTree>
    <p:extLst>
      <p:ext uri="{BB962C8B-B14F-4D97-AF65-F5344CB8AC3E}">
        <p14:creationId xmlns:p14="http://schemas.microsoft.com/office/powerpoint/2010/main" val="19997080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- Gathering 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495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Stories</a:t>
            </a:r>
          </a:p>
          <a:p>
            <a:pPr lvl="1"/>
            <a:r>
              <a:rPr lang="en-US" dirty="0"/>
              <a:t>Customer “tells a story”</a:t>
            </a:r>
          </a:p>
          <a:p>
            <a:pPr lvl="1"/>
            <a:r>
              <a:rPr lang="en-US" dirty="0"/>
              <a:t>Non-technical</a:t>
            </a:r>
          </a:p>
          <a:p>
            <a:pPr lvl="1"/>
            <a:r>
              <a:rPr lang="en-US" dirty="0"/>
              <a:t>ex: “When I check a piece of equipment, I want to know all the information about it.”</a:t>
            </a:r>
          </a:p>
          <a:p>
            <a:r>
              <a:rPr lang="en-US" dirty="0"/>
              <a:t>Tasks</a:t>
            </a:r>
          </a:p>
          <a:p>
            <a:pPr lvl="1"/>
            <a:r>
              <a:rPr lang="en-US" dirty="0"/>
              <a:t>Technical requirements needed for stories</a:t>
            </a:r>
          </a:p>
          <a:p>
            <a:pPr lvl="1"/>
            <a:r>
              <a:rPr lang="en-US" dirty="0"/>
              <a:t>ex: </a:t>
            </a:r>
          </a:p>
          <a:p>
            <a:pPr lvl="2"/>
            <a:r>
              <a:rPr lang="en-US" dirty="0"/>
              <a:t>host a database of equipment information</a:t>
            </a:r>
          </a:p>
          <a:p>
            <a:pPr lvl="2"/>
            <a:r>
              <a:rPr lang="en-US" dirty="0"/>
              <a:t>track equipment with barcodes</a:t>
            </a:r>
          </a:p>
          <a:p>
            <a:pPr lvl="2"/>
            <a:r>
              <a:rPr lang="en-US" dirty="0"/>
              <a:t>convert scanned codes into SQL queries</a:t>
            </a:r>
          </a:p>
          <a:p>
            <a:pPr lvl="2"/>
            <a:r>
              <a:rPr lang="en-US" dirty="0"/>
              <a:t>display query results to the user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345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- </a:t>
            </a:r>
            <a:r>
              <a:rPr lang="en-US" dirty="0">
                <a:hlinkClick r:id="rId2"/>
              </a:rPr>
              <a:t>Sprints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Deliver working code at fixed intervals</a:t>
            </a:r>
          </a:p>
          <a:p>
            <a:pPr lvl="1"/>
            <a:r>
              <a:rPr lang="en-US" dirty="0"/>
              <a:t>Sets a pace for the project</a:t>
            </a:r>
          </a:p>
          <a:p>
            <a:pPr lvl="1"/>
            <a:r>
              <a:rPr lang="en-US" dirty="0"/>
              <a:t>Typically 1-4 weeks/sprint</a:t>
            </a:r>
          </a:p>
          <a:p>
            <a:r>
              <a:rPr lang="en-US" dirty="0"/>
              <a:t>After each sprint</a:t>
            </a:r>
          </a:p>
          <a:p>
            <a:pPr lvl="1"/>
            <a:r>
              <a:rPr lang="en-US" dirty="0"/>
              <a:t>Demo the software to the customer</a:t>
            </a:r>
          </a:p>
          <a:p>
            <a:pPr lvl="1"/>
            <a:r>
              <a:rPr lang="en-US" dirty="0"/>
              <a:t>Discuss the direction of the project</a:t>
            </a:r>
          </a:p>
          <a:p>
            <a:pPr lvl="1"/>
            <a:r>
              <a:rPr lang="en-US" dirty="0"/>
              <a:t>Adjust as needed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390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Revisited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17841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Gather requirements</a:t>
            </a:r>
          </a:p>
          <a:p>
            <a:pPr lvl="1"/>
            <a:r>
              <a:rPr lang="en-US" dirty="0"/>
              <a:t>customer: “This is what we want”</a:t>
            </a:r>
          </a:p>
          <a:p>
            <a:pPr lvl="1"/>
            <a:r>
              <a:rPr lang="en-US" dirty="0" err="1"/>
              <a:t>Dev</a:t>
            </a:r>
            <a:r>
              <a:rPr lang="en-US" dirty="0"/>
              <a:t> team: “Got it. See you in a week!”</a:t>
            </a:r>
          </a:p>
          <a:p>
            <a:r>
              <a:rPr lang="en-US" dirty="0"/>
              <a:t>write code</a:t>
            </a:r>
          </a:p>
          <a:p>
            <a:r>
              <a:rPr lang="en-US" dirty="0"/>
              <a:t>deliver code</a:t>
            </a:r>
          </a:p>
          <a:p>
            <a:pPr lvl="1"/>
            <a:r>
              <a:rPr lang="en-US" dirty="0"/>
              <a:t>customer: “This isn’t what we wanted”</a:t>
            </a:r>
          </a:p>
          <a:p>
            <a:pPr lvl="1"/>
            <a:r>
              <a:rPr lang="en-US" dirty="0" err="1"/>
              <a:t>dev</a:t>
            </a:r>
            <a:r>
              <a:rPr lang="en-US" dirty="0"/>
              <a:t> team: “Show us what you want”</a:t>
            </a:r>
          </a:p>
          <a:p>
            <a:r>
              <a:rPr lang="en-US" dirty="0"/>
              <a:t>Revise requirements</a:t>
            </a:r>
          </a:p>
          <a:p>
            <a:r>
              <a:rPr lang="en-US" dirty="0"/>
              <a:t>write code</a:t>
            </a:r>
          </a:p>
          <a:p>
            <a:r>
              <a:rPr lang="en-US" dirty="0"/>
              <a:t>deliver code</a:t>
            </a:r>
          </a:p>
          <a:p>
            <a:pPr lvl="1"/>
            <a:r>
              <a:rPr lang="en-US" dirty="0"/>
              <a:t>customer: “This is a little better”</a:t>
            </a:r>
          </a:p>
          <a:p>
            <a:pPr lvl="1"/>
            <a:r>
              <a:rPr lang="en-US" dirty="0" err="1"/>
              <a:t>dev</a:t>
            </a:r>
            <a:r>
              <a:rPr lang="en-US" dirty="0"/>
              <a:t> team: “Tell us more”</a:t>
            </a:r>
          </a:p>
          <a:p>
            <a:r>
              <a:rPr lang="en-US" dirty="0"/>
              <a:t>Revise requirements</a:t>
            </a:r>
          </a:p>
          <a:p>
            <a:r>
              <a:rPr lang="en-US" dirty="0"/>
              <a:t>Repeat</a:t>
            </a:r>
          </a:p>
        </p:txBody>
      </p:sp>
    </p:spTree>
    <p:extLst>
      <p:ext uri="{BB962C8B-B14F-4D97-AF65-F5344CB8AC3E}">
        <p14:creationId xmlns:p14="http://schemas.microsoft.com/office/powerpoint/2010/main" val="3550530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Scrum: Co-located teams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team member meet face-to-face often</a:t>
            </a:r>
          </a:p>
          <a:p>
            <a:r>
              <a:rPr lang="en-US" dirty="0"/>
              <a:t>Communication</a:t>
            </a:r>
          </a:p>
          <a:p>
            <a:r>
              <a:rPr lang="en-US" dirty="0"/>
              <a:t>Communication</a:t>
            </a:r>
          </a:p>
          <a:p>
            <a:r>
              <a:rPr lang="en-US" dirty="0"/>
              <a:t>Communication</a:t>
            </a:r>
          </a:p>
          <a:p>
            <a:r>
              <a:rPr lang="en-US" dirty="0"/>
              <a:t>At what cost?</a:t>
            </a:r>
          </a:p>
          <a:p>
            <a:pPr lvl="1"/>
            <a:r>
              <a:rPr lang="en-US" dirty="0"/>
              <a:t>Some companies will not hire remote employees</a:t>
            </a:r>
          </a:p>
          <a:p>
            <a:pPr lvl="1"/>
            <a:r>
              <a:rPr lang="en-US" dirty="0">
                <a:hlinkClick r:id="rId2"/>
              </a:rPr>
              <a:t>Google</a:t>
            </a:r>
            <a:r>
              <a:rPr lang="en-US" dirty="0"/>
              <a:t> included </a:t>
            </a:r>
          </a:p>
        </p:txBody>
      </p:sp>
    </p:spTree>
    <p:extLst>
      <p:ext uri="{BB962C8B-B14F-4D97-AF65-F5344CB8AC3E}">
        <p14:creationId xmlns:p14="http://schemas.microsoft.com/office/powerpoint/2010/main" val="1633253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Scrum board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205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Visualization of the state of the project</a:t>
            </a:r>
          </a:p>
          <a:p>
            <a:r>
              <a:rPr lang="en-US" dirty="0"/>
              <a:t>Column for the state of each task</a:t>
            </a:r>
          </a:p>
          <a:p>
            <a:pPr lvl="1"/>
            <a:r>
              <a:rPr lang="en-US" dirty="0"/>
              <a:t>backlog/blocked</a:t>
            </a:r>
          </a:p>
          <a:p>
            <a:pPr lvl="1"/>
            <a:r>
              <a:rPr lang="en-US" dirty="0"/>
              <a:t>in progress</a:t>
            </a:r>
          </a:p>
          <a:p>
            <a:pPr lvl="1"/>
            <a:r>
              <a:rPr lang="en-US" dirty="0"/>
              <a:t>testing</a:t>
            </a:r>
          </a:p>
          <a:p>
            <a:pPr lvl="1"/>
            <a:r>
              <a:rPr lang="en-US" dirty="0"/>
              <a:t>complete</a:t>
            </a:r>
          </a:p>
          <a:p>
            <a:r>
              <a:rPr lang="en-US" dirty="0"/>
              <a:t>Move tasks across the board as they progress</a:t>
            </a:r>
          </a:p>
          <a:p>
            <a:r>
              <a:rPr lang="en-US" dirty="0"/>
              <a:t>Column names vary by team</a:t>
            </a:r>
          </a:p>
          <a:p>
            <a:r>
              <a:rPr lang="en-US" dirty="0"/>
              <a:t>Ideally is displayed physically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board</a:t>
            </a:r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3" y="1600199"/>
            <a:ext cx="9141777" cy="515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4517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Visualizations!</a:t>
            </a:r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6746" y="2654104"/>
            <a:ext cx="5130075" cy="2802597"/>
          </a:xfrm>
          <a:prstGeom prst="rect">
            <a:avLst/>
          </a:prstGeom>
        </p:spPr>
      </p:pic>
      <p:pic>
        <p:nvPicPr>
          <p:cNvPr id="5" name="Picture 4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99" y="1672795"/>
            <a:ext cx="3468049" cy="462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6378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in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what works for you</a:t>
            </a:r>
          </a:p>
          <a:p>
            <a:r>
              <a:rPr lang="en-US" dirty="0"/>
              <a:t>Modify scrum for fit your needs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922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this semester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4 sprints/</a:t>
            </a:r>
            <a:r>
              <a:rPr lang="en-US"/>
              <a:t>submissions (part </a:t>
            </a:r>
            <a:r>
              <a:rPr lang="en-US" dirty="0"/>
              <a:t>of Lab 4)</a:t>
            </a:r>
          </a:p>
          <a:p>
            <a:r>
              <a:rPr lang="en-US" dirty="0"/>
              <a:t>Minimal documentation</a:t>
            </a:r>
          </a:p>
          <a:p>
            <a:r>
              <a:rPr lang="en-US" dirty="0"/>
              <a:t>Maximum interaction between team members</a:t>
            </a:r>
          </a:p>
          <a:p>
            <a:pPr lvl="1"/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Meetings/Google docs/Messenger</a:t>
            </a:r>
          </a:p>
          <a:p>
            <a:pPr lvl="1"/>
            <a:r>
              <a:rPr lang="en-US" dirty="0"/>
              <a:t>email?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68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Is there a better way?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2678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this semester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378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*Recommended*</a:t>
            </a:r>
          </a:p>
          <a:p>
            <a:pPr marL="0" indent="0" algn="ctr">
              <a:buNone/>
            </a:pPr>
            <a:endParaRPr lang="en-US" sz="2400" dirty="0"/>
          </a:p>
          <a:p>
            <a:r>
              <a:rPr lang="en-US" dirty="0"/>
              <a:t>Generate stories</a:t>
            </a:r>
          </a:p>
          <a:p>
            <a:pPr lvl="1"/>
            <a:r>
              <a:rPr lang="en-US" dirty="0"/>
              <a:t>Divide stories into tasks</a:t>
            </a:r>
          </a:p>
          <a:p>
            <a:pPr lvl="1"/>
            <a:r>
              <a:rPr lang="en-US" dirty="0"/>
              <a:t>Give each task a time estimate</a:t>
            </a:r>
          </a:p>
          <a:p>
            <a:pPr lvl="1"/>
            <a:r>
              <a:rPr lang="en-US" dirty="0"/>
              <a:t>Assign each task a group member(s)</a:t>
            </a:r>
          </a:p>
          <a:p>
            <a:pPr lvl="1"/>
            <a:r>
              <a:rPr lang="en-US" dirty="0"/>
              <a:t>Track tasks in GitHub or productivity software (If doing implementation)</a:t>
            </a:r>
          </a:p>
          <a:p>
            <a:r>
              <a:rPr lang="en-US" dirty="0"/>
              <a:t>Scrum board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606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Method</a:t>
            </a:r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104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Has been used for years</a:t>
            </a:r>
          </a:p>
          <a:p>
            <a:r>
              <a:rPr lang="en-US" dirty="0"/>
              <a:t>Methodology works well in engineering</a:t>
            </a:r>
          </a:p>
          <a:p>
            <a:endParaRPr lang="en-US" dirty="0"/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815" y="3066377"/>
            <a:ext cx="5573857" cy="348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410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for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/>
              <a:t>Gather requirements</a:t>
            </a:r>
          </a:p>
          <a:p>
            <a:pPr lvl="1"/>
            <a:r>
              <a:rPr lang="en-US" dirty="0"/>
              <a:t>customer: “This is what we want”</a:t>
            </a:r>
          </a:p>
          <a:p>
            <a:pPr lvl="1"/>
            <a:r>
              <a:rPr lang="en-US" dirty="0" err="1"/>
              <a:t>dev</a:t>
            </a:r>
            <a:r>
              <a:rPr lang="en-US" dirty="0"/>
              <a:t> team: “Got it. See you in a year!”</a:t>
            </a:r>
          </a:p>
          <a:p>
            <a:pPr lvl="1"/>
            <a:r>
              <a:rPr lang="en-US" dirty="0"/>
              <a:t>Requirements documents</a:t>
            </a:r>
          </a:p>
          <a:p>
            <a:r>
              <a:rPr lang="en-US" dirty="0"/>
              <a:t>Design software architecture</a:t>
            </a:r>
          </a:p>
          <a:p>
            <a:pPr lvl="1"/>
            <a:r>
              <a:rPr lang="en-US" dirty="0"/>
              <a:t>Design documents</a:t>
            </a:r>
          </a:p>
          <a:p>
            <a:pPr lvl="1"/>
            <a:r>
              <a:rPr lang="en-US" dirty="0"/>
              <a:t>Write tasks </a:t>
            </a:r>
          </a:p>
          <a:p>
            <a:pPr lvl="1"/>
            <a:r>
              <a:rPr lang="en-US" dirty="0"/>
              <a:t>Generate timelines </a:t>
            </a:r>
          </a:p>
          <a:p>
            <a:pPr lvl="1"/>
            <a:r>
              <a:rPr lang="en-US" dirty="0"/>
              <a:t>Set deadlines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75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for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Write code</a:t>
            </a:r>
            <a:endParaRPr lang="en-US" dirty="0"/>
          </a:p>
          <a:p>
            <a:pPr lvl="1"/>
            <a:r>
              <a:rPr lang="en-US" dirty="0"/>
              <a:t>Implement the functionality set forth in the design documents</a:t>
            </a:r>
          </a:p>
          <a:p>
            <a:r>
              <a:rPr lang="en-US" dirty="0"/>
              <a:t>Test code</a:t>
            </a:r>
          </a:p>
          <a:p>
            <a:pPr lvl="1"/>
            <a:r>
              <a:rPr lang="en-US" dirty="0"/>
              <a:t>Proceed when all features from design document are working properly</a:t>
            </a:r>
          </a:p>
          <a:p>
            <a:r>
              <a:rPr lang="en-US" dirty="0"/>
              <a:t>Deliver final product</a:t>
            </a:r>
          </a:p>
          <a:p>
            <a:r>
              <a:rPr lang="en-US" dirty="0"/>
              <a:t>Maintain Software</a:t>
            </a:r>
          </a:p>
        </p:txBody>
      </p:sp>
    </p:spTree>
    <p:extLst>
      <p:ext uri="{BB962C8B-B14F-4D97-AF65-F5344CB8AC3E}">
        <p14:creationId xmlns:p14="http://schemas.microsoft.com/office/powerpoint/2010/main" val="3108926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Waterfall for Software - A Scenario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Deliver final product:</a:t>
            </a:r>
          </a:p>
          <a:p>
            <a:pPr lvl="1"/>
            <a:r>
              <a:rPr lang="en-US" dirty="0"/>
              <a:t>customer: “This isn’t what we wanted”</a:t>
            </a:r>
          </a:p>
          <a:p>
            <a:pPr lvl="1"/>
            <a:r>
              <a:rPr lang="en-US" dirty="0" err="1"/>
              <a:t>Dev</a:t>
            </a:r>
            <a:r>
              <a:rPr lang="en-US" dirty="0"/>
              <a:t> team: “This is exactly what you asked for!”</a:t>
            </a:r>
          </a:p>
          <a:p>
            <a:pPr lvl="1"/>
            <a:r>
              <a:rPr lang="en-US" dirty="0"/>
              <a:t>customer: “This isn’t what we wanted!”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13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what?</a:t>
            </a:r>
          </a:p>
        </p:txBody>
      </p:sp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358" y="1356918"/>
            <a:ext cx="7307604" cy="5480703"/>
          </a:xfrm>
          <a:prstGeom prst="rect">
            <a:avLst/>
          </a:prstGeom>
        </p:spPr>
      </p:pic>
      <p:cxnSp>
        <p:nvCxnSpPr>
          <p:cNvPr id="6" name="Curved Connector 5">
            <a:hlinkClick r:id="rId4"/>
          </p:cNvPr>
          <p:cNvCxnSpPr/>
          <p:nvPr/>
        </p:nvCxnSpPr>
        <p:spPr>
          <a:xfrm rot="10800000">
            <a:off x="1024156" y="2198383"/>
            <a:ext cx="4929601" cy="3577494"/>
          </a:xfrm>
          <a:prstGeom prst="curvedConnector3">
            <a:avLst>
              <a:gd name="adj1" fmla="val 99861"/>
            </a:avLst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25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911</TotalTime>
  <Words>900</Words>
  <Application>Microsoft Office PowerPoint</Application>
  <PresentationFormat>On-screen Show (4:3)</PresentationFormat>
  <Paragraphs>168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Project Workflow</vt:lpstr>
      <vt:lpstr>Project Workflow</vt:lpstr>
      <vt:lpstr>Is there a better way?</vt:lpstr>
      <vt:lpstr>Waterfall Method</vt:lpstr>
      <vt:lpstr>Waterfall Method</vt:lpstr>
      <vt:lpstr>Waterfall for Software</vt:lpstr>
      <vt:lpstr>Waterfall for Software</vt:lpstr>
      <vt:lpstr>Waterfall for Software - A Scenario</vt:lpstr>
      <vt:lpstr>Now what?</vt:lpstr>
      <vt:lpstr>Waterfall for Software</vt:lpstr>
      <vt:lpstr>Is there a better way?</vt:lpstr>
      <vt:lpstr>agile</vt:lpstr>
      <vt:lpstr>agile – “doing what come naturally”</vt:lpstr>
      <vt:lpstr>Manifesto for Agile Software Development</vt:lpstr>
      <vt:lpstr>Principles behind the Agile Manifesto</vt:lpstr>
      <vt:lpstr>Principles behind the Agile Manifesto</vt:lpstr>
      <vt:lpstr>Principles behind the Agile Manifesto</vt:lpstr>
      <vt:lpstr>Principles behind the Agile Manifesto</vt:lpstr>
      <vt:lpstr>PowerPoint Presentation</vt:lpstr>
      <vt:lpstr>agile and scrum</vt:lpstr>
      <vt:lpstr>Scrum - Gathering requirements</vt:lpstr>
      <vt:lpstr>Scrum - Sprints</vt:lpstr>
      <vt:lpstr>Scenario Revisited</vt:lpstr>
      <vt:lpstr>Scrum: Co-located teams</vt:lpstr>
      <vt:lpstr>Scrum board</vt:lpstr>
      <vt:lpstr>Scrum board</vt:lpstr>
      <vt:lpstr>Visualizations!</vt:lpstr>
      <vt:lpstr>Scrum in practice</vt:lpstr>
      <vt:lpstr>Scrum this semester</vt:lpstr>
      <vt:lpstr>Scrum this semester</vt:lpstr>
    </vt:vector>
  </TitlesOfParts>
  <Company>University at Buffalo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Jesse Hartloff</dc:creator>
  <cp:lastModifiedBy>Muhammad Alam</cp:lastModifiedBy>
  <cp:revision>46</cp:revision>
  <dcterms:created xsi:type="dcterms:W3CDTF">2015-08-25T05:16:22Z</dcterms:created>
  <dcterms:modified xsi:type="dcterms:W3CDTF">2021-03-09T09:26:50Z</dcterms:modified>
</cp:coreProperties>
</file>

<file path=docProps/thumbnail.jpeg>
</file>